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63" r:id="rId6"/>
    <p:sldId id="291" r:id="rId7"/>
    <p:sldId id="292" r:id="rId8"/>
    <p:sldId id="293" r:id="rId9"/>
    <p:sldId id="294" r:id="rId10"/>
    <p:sldId id="295" r:id="rId11"/>
    <p:sldId id="259" r:id="rId12"/>
    <p:sldId id="261" r:id="rId13"/>
    <p:sldId id="262" r:id="rId14"/>
    <p:sldId id="264" r:id="rId15"/>
    <p:sldId id="265" r:id="rId16"/>
    <p:sldId id="266" r:id="rId17"/>
    <p:sldId id="267" r:id="rId18"/>
    <p:sldId id="269" r:id="rId19"/>
    <p:sldId id="268" r:id="rId20"/>
    <p:sldId id="272" r:id="rId21"/>
    <p:sldId id="270" r:id="rId22"/>
    <p:sldId id="273" r:id="rId23"/>
    <p:sldId id="271" r:id="rId24"/>
    <p:sldId id="274" r:id="rId25"/>
    <p:sldId id="275" r:id="rId26"/>
    <p:sldId id="276" r:id="rId27"/>
    <p:sldId id="277" r:id="rId28"/>
    <p:sldId id="283" r:id="rId29"/>
    <p:sldId id="278" r:id="rId30"/>
    <p:sldId id="284" r:id="rId31"/>
    <p:sldId id="280" r:id="rId32"/>
    <p:sldId id="281" r:id="rId33"/>
    <p:sldId id="282" r:id="rId34"/>
    <p:sldId id="285" r:id="rId35"/>
    <p:sldId id="286" r:id="rId36"/>
    <p:sldId id="289" r:id="rId37"/>
    <p:sldId id="288" r:id="rId38"/>
    <p:sldId id="290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286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549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4462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591851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789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9279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8157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675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596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339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922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279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655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859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86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22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912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884D8F06-2FB9-455F-9E77-EF219FAC5A78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A04A2-D235-448D-8EE2-5B3F9AA72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1622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infourok.ru/go.html?href=http%3A%2F%2Fwww.zondov.ru%2Fproduct_26.html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5DA715-E0AD-464F-A004-EA1587456E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4115" y="1935481"/>
            <a:ext cx="8825658" cy="243840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КОРРЕКЦИОННО-РАЗВИВАЮЩАЯ СРЕДА ЛОГОПЕДИЧЕСКОГО КАБИНЕТА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91EDB5E-131D-4C3C-95A2-0C5F3F160E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59879" y="5410199"/>
            <a:ext cx="5093446" cy="86142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Подготовил: </a:t>
            </a:r>
            <a:r>
              <a:rPr lang="ru-RU" b="1" dirty="0" err="1">
                <a:solidFill>
                  <a:schemeClr val="bg1"/>
                </a:solidFill>
              </a:rPr>
              <a:t>к.п.н</a:t>
            </a:r>
            <a:r>
              <a:rPr lang="ru-RU" b="1" dirty="0">
                <a:solidFill>
                  <a:schemeClr val="bg1"/>
                </a:solidFill>
              </a:rPr>
              <a:t>, доцент Платохина Наталья Алексеевна</a:t>
            </a:r>
          </a:p>
        </p:txBody>
      </p:sp>
    </p:spTree>
    <p:extLst>
      <p:ext uri="{BB962C8B-B14F-4D97-AF65-F5344CB8AC3E}">
        <p14:creationId xmlns:p14="http://schemas.microsoft.com/office/powerpoint/2010/main" val="22247809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C1FFDDC-D1FC-20DB-1BDA-EE356A0878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383" y="273281"/>
            <a:ext cx="4245436" cy="11130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Сенсомоторная зона логопедического кабинета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63BB6B-8BC2-DB7D-D99C-09C0A5501E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47" y="1106129"/>
            <a:ext cx="6522064" cy="508819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AB73C5-FD46-6559-90B8-5C84CCF60A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1330" y="135629"/>
            <a:ext cx="4876287" cy="365930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7B99A8-C307-2EF0-0E64-E9B6118CBF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1330" y="3954042"/>
            <a:ext cx="4996373" cy="267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559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9691E0-AD4C-47AB-9384-C36DF6DD6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921049" cy="934122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Зоны логопедического кабинета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553EEF-28D9-4011-93D5-30B3F0742F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2" y="1630680"/>
            <a:ext cx="10799128" cy="4774602"/>
          </a:xfrm>
        </p:spPr>
        <p:txBody>
          <a:bodyPr>
            <a:normAutofit/>
          </a:bodyPr>
          <a:lstStyle/>
          <a:p>
            <a:r>
              <a:rPr lang="ru-RU" sz="2800" b="1" dirty="0"/>
              <a:t>Зона коррекции звукопроизношения </a:t>
            </a:r>
            <a:r>
              <a:rPr lang="ru-RU" sz="2800" dirty="0"/>
              <a:t>(оснащена индивидуальным зеркалом за яркими шторками, столом, набором карточек для артикуляционной гимнастики, одноразовые шпатели, пособия для коррекции звукопроизношения, пособия по развитию мелкой моторики и др.). </a:t>
            </a:r>
          </a:p>
          <a:p>
            <a:r>
              <a:rPr lang="ru-RU" sz="2800" b="1" dirty="0"/>
              <a:t>Образовательная зона </a:t>
            </a:r>
            <a:r>
              <a:rPr lang="ru-RU" sz="2800" dirty="0"/>
              <a:t>(оснащена комплектом стол + 6 стульев, наборы дидактических пособий по развитию речи, доска, магнитная доска, мольберт, развивающий коврик и др.)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6914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9691E0-AD4C-47AB-9384-C36DF6DD6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921049" cy="934122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Зоны логопедического кабинета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553EEF-28D9-4011-93D5-30B3F0742F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2" y="1630680"/>
            <a:ext cx="11302048" cy="4774602"/>
          </a:xfrm>
        </p:spPr>
        <p:txBody>
          <a:bodyPr>
            <a:normAutofit lnSpcReduction="10000"/>
          </a:bodyPr>
          <a:lstStyle/>
          <a:p>
            <a:r>
              <a:rPr lang="ru-RU" sz="2800" b="1" dirty="0"/>
              <a:t>Методическая зона </a:t>
            </a:r>
            <a:r>
              <a:rPr lang="ru-RU" sz="2800" dirty="0"/>
              <a:t>(шкаф с систематизированным дидактическим материалом, материал для диагностики, коррекции звукопроизношения, общего развития речи, логопедическая документация).</a:t>
            </a:r>
          </a:p>
          <a:p>
            <a:r>
              <a:rPr lang="ru-RU" sz="2800" b="1" dirty="0"/>
              <a:t>Информационная зона </a:t>
            </a:r>
            <a:r>
              <a:rPr lang="ru-RU" sz="2800" dirty="0"/>
              <a:t>(стенд с информацией для педагогов и родителей). </a:t>
            </a:r>
          </a:p>
          <a:p>
            <a:r>
              <a:rPr lang="ru-RU" sz="2800" b="1" dirty="0"/>
              <a:t>Зона ТСО </a:t>
            </a:r>
            <a:r>
              <a:rPr lang="ru-RU" sz="2800" dirty="0"/>
              <a:t>(компьютер, принтер, здесь же рабочее место логопеда). Компьютерные игры очень помогают в логопедической работе.</a:t>
            </a:r>
          </a:p>
          <a:p>
            <a:r>
              <a:rPr lang="ru-RU" sz="2800" b="1" dirty="0"/>
              <a:t>Сенсомоторная зона </a:t>
            </a:r>
            <a:r>
              <a:rPr lang="ru-RU" sz="2800" dirty="0"/>
              <a:t>(материал для развития мелкой моторики).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4355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B3DF3A-54A5-4F37-B215-91E112E14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2" y="178398"/>
            <a:ext cx="11134409" cy="979842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Литература: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E3457A-B481-473E-9219-CC389D1DC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2" y="1341120"/>
            <a:ext cx="11134408" cy="519684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 Виноградова Н. А., </a:t>
            </a:r>
            <a:r>
              <a:rPr lang="ru-RU" dirty="0" err="1"/>
              <a:t>Микляева</a:t>
            </a:r>
            <a:r>
              <a:rPr lang="ru-RU" dirty="0"/>
              <a:t> Н. В. Интерактивная предметно-развивающая и игровая среда детского сада. Учебное пособие. — М.: УЦ «Перспектива», 2011.               </a:t>
            </a:r>
          </a:p>
          <a:p>
            <a:r>
              <a:rPr lang="ru-RU" dirty="0"/>
              <a:t>Кирьянова Р. А. Проектирование предметно-развивающей среды в дошкольном учреждении компенсирующего вида: Пособие для логопедов и воспитателей. — СПб.: КАРО, 2007.               </a:t>
            </a:r>
          </a:p>
          <a:p>
            <a:r>
              <a:rPr lang="ru-RU" dirty="0"/>
              <a:t> Мезенцева М. Логопедия в картинках. — М.: ЗАО «ОЛМА Медиа Групп», 2009.               </a:t>
            </a:r>
          </a:p>
          <a:p>
            <a:r>
              <a:rPr lang="ru-RU" dirty="0" err="1"/>
              <a:t>Миронцева</a:t>
            </a:r>
            <a:r>
              <a:rPr lang="ru-RU" dirty="0"/>
              <a:t> С. М. Взаимодействие участников процесса коррекционно-речевого развития дошкольников. — СПб.: ООО «ИЗДАТЕЛЬСТВО «ДЕТСТВО_ПРЕСС», 2012.               </a:t>
            </a:r>
          </a:p>
          <a:p>
            <a:r>
              <a:rPr lang="ru-RU" dirty="0"/>
              <a:t>Предметно-пространственная развивающая среда в детском саду. Принципы построения, советы, рекомендации/ Сост. </a:t>
            </a:r>
            <a:r>
              <a:rPr lang="ru-RU" dirty="0" err="1"/>
              <a:t>Нищева</a:t>
            </a:r>
            <a:r>
              <a:rPr lang="ru-RU" dirty="0"/>
              <a:t> Н. В. — СПб.: «ДЕТСТВО-ПРЕСС», 2010.               </a:t>
            </a:r>
          </a:p>
          <a:p>
            <a:r>
              <a:rPr lang="ru-RU" dirty="0"/>
              <a:t> Рыжова Н. А. Развивающая среда дошкольных учреждений. (Из опыта работы). М., Линка-Пресс, 2009.                </a:t>
            </a:r>
          </a:p>
          <a:p>
            <a:r>
              <a:rPr lang="ru-RU" dirty="0"/>
              <a:t>Степанова О. А. Организация логопедической работы в дошкольном образовательном учреждении. — М.: ТЦ Сфера, 2007.               </a:t>
            </a:r>
          </a:p>
          <a:p>
            <a:r>
              <a:rPr lang="ru-RU" dirty="0"/>
              <a:t> Уварова Т. Б. Наглядно-игровые средства в логопедической работе с дошкольниками. — М.: ТЦ Сфера, 2009.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50379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425363-AC47-497B-BAFC-B3B2F17E8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89560"/>
            <a:ext cx="11689079" cy="109728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r"/>
            <a:r>
              <a:rPr lang="ru-RU" sz="2800" b="1" dirty="0">
                <a:solidFill>
                  <a:schemeClr val="bg1"/>
                </a:solidFill>
              </a:rPr>
              <a:t>Приложение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Вариант оформления паспорта логопедического кабинета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DEDABB-BDD5-4AB7-B41D-69782EA9A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796" y="1763358"/>
            <a:ext cx="11247119" cy="4805082"/>
          </a:xfrm>
          <a:solidFill>
            <a:schemeClr val="tx1"/>
          </a:solidFill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0000"/>
                </a:solidFill>
                <a:latin typeface="Times New Roman, serif"/>
              </a:rPr>
              <a:t>Краткое описание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Times New Roman, serif"/>
              </a:rPr>
              <a:t>Логопедический кабинет общей площадью – 12.0 м2. В кабинете предусмотрено одно рабочее место педагога, 6 рабочих мест для подгрупповой работы с детьми и 2 места для индивидуальных занятий.</a:t>
            </a:r>
            <a:endParaRPr lang="ru-RU" sz="2400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Times New Roman, serif"/>
              </a:rPr>
              <a:t>В логопедическом кабинете проводятся подгрупповые и индивидуальные занятия с детьми дошкольного возраста 6- 7 лет и учащимися 1-4 классов.</a:t>
            </a:r>
            <a:endParaRPr lang="ru-RU" sz="2400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Times New Roman, serif"/>
              </a:rPr>
              <a:t>Основное назначение логопедического кабинета - создание условий необходимых для коррекции речевого развития детей, в соответствуют с требованиями ФГОС: развивающая предметно пространственная среда должна быть содержательно - насыщенной, трансформируемой, полифункциональной, вариативной, доступной и безопасной.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логопедического кабинета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занятости логопедического кабинета (указывается временной режим работы кабинета в течении недели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27674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425363-AC47-497B-BAFC-B3B2F17E8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89560"/>
            <a:ext cx="11689079" cy="109728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r"/>
            <a:r>
              <a:rPr lang="ru-RU" sz="2800" b="1" dirty="0">
                <a:solidFill>
                  <a:schemeClr val="bg1"/>
                </a:solidFill>
              </a:rPr>
              <a:t>Приложение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Вариант оформления паспорта логопедического кабинета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BEBB328-6576-4104-97C8-E924A3AD2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960" y="1645920"/>
            <a:ext cx="11475719" cy="4602479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, serif"/>
              </a:rPr>
              <a:t>Правила пользования логопедическим кабинетом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- ключи от кабинета в двух экземплярах (один у логопеда, второй у заместителя директора по УВР)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- влажная уборка кабинета производится 2 раза в неделю;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- ежедневно проводится проветривание кабинета;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- перед каждым применением и после него производится обработка логопедических зондов и шпателей медицинским спиртом и в стерилизаторе;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- кабинет оборудован зоной для подгрупповых занятий, зоной для индивидуальных занятий, игровой зоной;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- по окончании рабочего дня проверяется закрытость окон, отключение электрических приборов.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6185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425363-AC47-497B-BAFC-B3B2F17E8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89560"/>
            <a:ext cx="11689079" cy="109728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r"/>
            <a:r>
              <a:rPr lang="ru-RU" sz="2800" b="1" dirty="0">
                <a:solidFill>
                  <a:schemeClr val="bg1"/>
                </a:solidFill>
              </a:rPr>
              <a:t>Приложение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Вариант оформления паспорта логопедического кабинета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BEBB328-6576-4104-97C8-E924A3AD2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3" y="2052918"/>
            <a:ext cx="10189528" cy="4195481"/>
          </a:xfrm>
          <a:solidFill>
            <a:schemeClr val="tx1"/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Логопедический кабинет предназначен для: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Проведения диагностического обследования речевого развития детей старшего дошкольного возраста и младших школьников, оказания помощи в освоении общеобразовательных программ обучающимся, имеющим различные нарушения устной и письменной речи (первичного характера).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Проведения подгрупповых и индивидуальных занятий учителя-логопеда с детьми.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62918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425363-AC47-497B-BAFC-B3B2F17E8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89560"/>
            <a:ext cx="11689079" cy="109728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r"/>
            <a:r>
              <a:rPr lang="ru-RU" sz="2800" b="1" dirty="0">
                <a:solidFill>
                  <a:schemeClr val="bg1"/>
                </a:solidFill>
              </a:rPr>
              <a:t>Приложение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Вариант оформления паспорта логопедического кабинета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BEBB328-6576-4104-97C8-E924A3AD2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880" y="1767840"/>
            <a:ext cx="11125200" cy="4800600"/>
          </a:xfrm>
          <a:solidFill>
            <a:schemeClr val="tx1"/>
          </a:solidFill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u="sng" dirty="0">
                <a:solidFill>
                  <a:srgbClr val="000000"/>
                </a:solidFill>
                <a:latin typeface="Times New Roman, serif"/>
              </a:rPr>
              <a:t>Задачи коррекционной работы:</a:t>
            </a:r>
            <a:br>
              <a:rPr lang="ru-RU" dirty="0">
                <a:solidFill>
                  <a:srgbClr val="000000"/>
                </a:solidFill>
                <a:latin typeface="Open Sans"/>
              </a:rPr>
            </a:b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1) Развитие общих произвольных движений. Совершенствование статической и динамической организации движений, скорости и плавности переключения с одного движения на другое.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2) Развитие тонких дифференцированных движение кисти и пальцев рук.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3) Формирование психологической базы речи. Развитие познавательных психических процессов: внимания, восприятия и памяти разной модальности, мышления, воображения.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4) Развитие речевого аппарата. Совершенствование статической и динамической организации движений артикуляционного, дыхательного и голосового отделов речевого аппарата, координации их работы.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5) Развитие мимической мускулатуры. Нормализация мышечного тонуса, формирование выразительной мимики.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6) Формирование правильного звукопроизношения. Постановка, автоматизация звуков, их дифференциация.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4441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425363-AC47-497B-BAFC-B3B2F17E8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89560"/>
            <a:ext cx="11689079" cy="85344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r"/>
            <a:r>
              <a:rPr lang="ru-RU" sz="2400" b="1" dirty="0">
                <a:solidFill>
                  <a:schemeClr val="bg1"/>
                </a:solidFill>
              </a:rPr>
              <a:t>Приложение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Вариант оформления паспорта логопедического кабинета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BEBB328-6576-4104-97C8-E924A3AD2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519" y="1264920"/>
            <a:ext cx="11567159" cy="5303520"/>
          </a:xfrm>
          <a:solidFill>
            <a:schemeClr val="tx1"/>
          </a:solidFill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u="sng" dirty="0">
                <a:solidFill>
                  <a:srgbClr val="000000"/>
                </a:solidFill>
                <a:latin typeface="Times New Roman, serif"/>
              </a:rPr>
              <a:t>Задачи коррекционной работы: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, serif"/>
              </a:rPr>
              <a:t>7) Развитие фонематических процессов. Обучение опознанию, различению, выделению звуков, слогов в речи, определению места, количества и последовательности звуков и слогов в слове.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, serif"/>
              </a:rPr>
              <a:t>8) Формирование слоговой структуры слова. Тренировка в произношении и анализе слов различной слоговой структуры.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, serif"/>
              </a:rPr>
              <a:t>9) Развитие и совершенствование лексико-грамматической стороны речи. Формирование умения понимать предложения, логико-грамматические конструкции разной степени сложности, уточнение, закрепление, расширение словаря по лексическим темам, активизация использования предложных конструкций, навыков словообразования, словоизменения, составления предложений и рассказов.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, serif"/>
              </a:rPr>
              <a:t>10) Подготовка к обучению грамоте. Формирование умения устанавливать связь между звуком и буквой, навыков звукобуквенного анализа, слитного чтения с пониманием смысла прочитанного.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, serif"/>
              </a:rPr>
              <a:t>11) Своевременное предупреждение и преодоление трудностей в освоении обучающимися общеобразовательных программ.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, serif"/>
              </a:rPr>
              <a:t>3. Консультативной работы учителя - логопеда с родителями (беседы, показ приемов индивидуальной коррекционной работы с ребенком).</a:t>
            </a:r>
            <a:br>
              <a:rPr lang="ru-RU" dirty="0">
                <a:solidFill>
                  <a:srgbClr val="000000"/>
                </a:solidFill>
                <a:latin typeface="Times New Roman, serif"/>
              </a:rPr>
            </a:br>
            <a:r>
              <a:rPr lang="ru-RU" dirty="0">
                <a:solidFill>
                  <a:srgbClr val="000000"/>
                </a:solidFill>
                <a:latin typeface="Times New Roman, serif"/>
              </a:rPr>
              <a:t>4. Консультативной работы учителя - логопеда с педагогами.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18242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425363-AC47-497B-BAFC-B3B2F17E8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89560"/>
            <a:ext cx="11689079" cy="109728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r"/>
            <a:r>
              <a:rPr lang="ru-RU" sz="2800" b="1" dirty="0">
                <a:solidFill>
                  <a:schemeClr val="bg1"/>
                </a:solidFill>
              </a:rPr>
              <a:t>Приложение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Вариант оформления паспорта логопедического кабинета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BEBB328-6576-4104-97C8-E924A3AD2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240" y="1600200"/>
            <a:ext cx="11369040" cy="4861560"/>
          </a:xfrm>
          <a:solidFill>
            <a:schemeClr val="tx1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000000"/>
                </a:solidFill>
                <a:latin typeface="Times New Roman, serif"/>
              </a:rPr>
              <a:t>Оборудование логопедического кабинета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b="1" i="1" dirty="0">
                <a:solidFill>
                  <a:srgbClr val="000000"/>
                </a:solidFill>
                <a:latin typeface="Times New Roman, serif"/>
              </a:rPr>
              <a:t>Зона индивидуальной работы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1. Светильник для подсветки логопедического зеркала в кабинете длина 65 см -1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2. Кварцевый стерилизатор логопедических инструментов- 1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3. Комплект постановочных зондов по методике Л.С. Волковой  7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шт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+шариковый зонд -1 комплект.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4. Комплект массажных зондов 12 шт. (полноразмерные) -1 комплект.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5. Стол логопедический Люкс -1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6.Бегемотик логопедический «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Жу-жа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» -1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шт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7. Логопедический «навигатор» языка -1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8.Футляр для хранения зондов -2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9.Роторасширители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резинопластиковые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- 4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5026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A835A3-FBE7-4C52-B297-9E34B1ABD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1378249" cy="140053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marL="342900" lvl="0" indent="-342900" algn="ctr">
              <a:spcBef>
                <a:spcPts val="1000"/>
              </a:spcBef>
            </a:pPr>
            <a:r>
              <a:rPr lang="ru-RU" sz="3200" dirty="0">
                <a:solidFill>
                  <a:schemeClr val="bg1"/>
                </a:solidFill>
              </a:rPr>
              <a:t>Понятие коррекционно-развивающей среды</a:t>
            </a:r>
            <a:br>
              <a:rPr lang="ru-RU" sz="3200" dirty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4FAE0A-3B07-4C8B-8678-5C8FA3F35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2" y="2052918"/>
            <a:ext cx="11012488" cy="4195481"/>
          </a:xfr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dirty="0"/>
              <a:t>	По определению Л. С </a:t>
            </a:r>
            <a:r>
              <a:rPr lang="ru-RU" dirty="0" err="1"/>
              <a:t>Новосёловой</a:t>
            </a:r>
            <a:r>
              <a:rPr lang="ru-RU" dirty="0"/>
              <a:t> предметно-развивающая среда в общеобразовательных дошкольных учреждениях рассматривается «</a:t>
            </a:r>
            <a:r>
              <a:rPr lang="ru-RU" b="1" dirty="0"/>
              <a:t>как система условий, обеспечивающих всю полноту развития деятельности ребенка и его личности» (по Л.С. </a:t>
            </a:r>
            <a:r>
              <a:rPr lang="ru-RU" b="1" dirty="0" err="1"/>
              <a:t>Новоеловой</a:t>
            </a:r>
            <a:r>
              <a:rPr lang="ru-RU" b="1" dirty="0"/>
              <a:t>)</a:t>
            </a:r>
          </a:p>
          <a:p>
            <a:r>
              <a:rPr lang="ru-RU" dirty="0"/>
              <a:t>	В соответствии с  ФГОС ДО </a:t>
            </a:r>
            <a:r>
              <a:rPr lang="ru-RU" b="1" dirty="0"/>
              <a:t>коррекционно-развивающая среда определяется как «часть образовательной среды</a:t>
            </a:r>
            <a:r>
              <a:rPr lang="ru-RU" dirty="0"/>
              <a:t>, представленная специально организованным пространством, материалами, оборудованием и инвентарем для развития детей дошкольного возраста в соответствии с особенностями каждого возрастного этапа, охраны и укрепления их здоровья, учета особенностей и коррекции недостатков их развития».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5679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425363-AC47-497B-BAFC-B3B2F17E8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89560"/>
            <a:ext cx="11689079" cy="109728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r"/>
            <a:r>
              <a:rPr lang="ru-RU" sz="2800" b="1" dirty="0">
                <a:solidFill>
                  <a:schemeClr val="bg1"/>
                </a:solidFill>
              </a:rPr>
              <a:t>Приложение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Вариант оформления паспорта логопедического кабинета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BEBB328-6576-4104-97C8-E924A3AD2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240" y="1600200"/>
            <a:ext cx="11369040" cy="4861560"/>
          </a:xfrm>
          <a:solidFill>
            <a:schemeClr val="tx1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000000"/>
                </a:solidFill>
                <a:latin typeface="Times New Roman, serif"/>
              </a:rPr>
              <a:t>Оборудование логопедического кабинета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b="1" i="1" dirty="0">
                <a:solidFill>
                  <a:srgbClr val="000000"/>
                </a:solidFill>
                <a:latin typeface="Times New Roman, serif"/>
              </a:rPr>
              <a:t>Зона индивидуальной работы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1. Светильник для подсветки логопедического зеркала в кабинете длина 65 см -1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2. Кварцевый стерилизатор логопедических инструментов- 1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3. Комплект постановочных зондов по методике Л.С. Волковой  7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шт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+шариковый зонд -1 комплект.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4. Комплект массажных зондов 12 шт. (полноразмерные) -1 комплект.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5. Стол логопедический Люкс -1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6.Бегемотик логопедический «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Жу-жа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» -1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шт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7. Логопедический «навигатор» языка -1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8.Футляр для хранения зондов -2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9.Роторасширители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резинопластиковые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- 4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0090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425363-AC47-497B-BAFC-B3B2F17E8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89560"/>
            <a:ext cx="11689079" cy="109728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r"/>
            <a:r>
              <a:rPr lang="ru-RU" sz="2800" b="1" dirty="0">
                <a:solidFill>
                  <a:schemeClr val="bg1"/>
                </a:solidFill>
              </a:rPr>
              <a:t>Приложение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Вариант оформления паспорта логопедического кабинета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BEBB328-6576-4104-97C8-E924A3AD2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240" y="1645920"/>
            <a:ext cx="11521439" cy="4602479"/>
          </a:xfrm>
          <a:solidFill>
            <a:schemeClr val="tx1"/>
          </a:solidFill>
        </p:spPr>
        <p:txBody>
          <a:bodyPr/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10.Устройство для контроля собственной речи и развития фонематического слуха 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Whisper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 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Phone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 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Element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 (пр-во США) -2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11. Шпатель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Корицкого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нержавеющий, полированный -1 шт. </a:t>
            </a:r>
            <a:r>
              <a:rPr lang="ru-RU">
                <a:solidFill>
                  <a:srgbClr val="000000"/>
                </a:solidFill>
                <a:latin typeface="Times New Roman, serif"/>
              </a:rPr>
              <a:t>(Используется для помощи логопеду на логопедических занятиях для улучшения подвижности языка или его временной фиксации)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12.</a:t>
            </a:r>
            <a:r>
              <a:rPr lang="ru-RU" u="sng" dirty="0">
                <a:solidFill>
                  <a:schemeClr val="bg1"/>
                </a:solidFill>
                <a:latin typeface="Times New Roman, serif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Электромассажер для логопедического массажа Z-</a:t>
            </a:r>
            <a:r>
              <a:rPr lang="ru-RU" u="sng" dirty="0" err="1">
                <a:solidFill>
                  <a:schemeClr val="bg1"/>
                </a:solidFill>
                <a:latin typeface="Times New Roman, serif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Vibe</a:t>
            </a:r>
            <a:r>
              <a:rPr lang="ru-RU" u="sng" dirty="0">
                <a:solidFill>
                  <a:schemeClr val="bg1"/>
                </a:solidFill>
                <a:latin typeface="Times New Roman, serif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алюминиевый корпус (пр-во США)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 -1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13.Насадка для логопедического массажера Z-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Vibe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для массажа ложбинки языка-1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14.Насадка ребристая для логопедического массажера Z-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Vibe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-1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15. Книга с иллюстрациями по использованию логопедического массажера Z-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Vibe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-1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16.Элемент питания для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электромассажера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Z-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Vibe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17. Зонд для постановки звука Р (2 шарика)-1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6986817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425363-AC47-497B-BAFC-B3B2F17E8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460" y="182880"/>
            <a:ext cx="11689079" cy="109728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r"/>
            <a:r>
              <a:rPr lang="ru-RU" sz="2800" b="1" dirty="0">
                <a:solidFill>
                  <a:schemeClr val="bg1"/>
                </a:solidFill>
              </a:rPr>
              <a:t>Приложение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Вариант оформления паспорта логопедического кабинета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BEBB328-6576-4104-97C8-E924A3AD2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402080"/>
            <a:ext cx="11689079" cy="5166360"/>
          </a:xfrm>
          <a:solidFill>
            <a:schemeClr val="tx1"/>
          </a:solidFill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100" b="1" i="1" dirty="0">
                <a:solidFill>
                  <a:srgbClr val="000000"/>
                </a:solidFill>
                <a:latin typeface="Times New Roman, serif"/>
              </a:rPr>
              <a:t>Оснащение кабинета</a:t>
            </a:r>
            <a:endParaRPr lang="ru-RU" sz="2100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1. Доска одноэлементная настенная - 1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3. Шкаф для учебных пособий -1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sz="2200" dirty="0">
                <a:solidFill>
                  <a:srgbClr val="000000"/>
                </a:solidFill>
                <a:latin typeface="Times New Roman, serif"/>
              </a:rPr>
              <a:t>4.Стол преподавателя корпусной с подвесной тумбой -1 шт.</a:t>
            </a:r>
            <a:endParaRPr lang="ru-RU" sz="2200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sz="2200" dirty="0">
                <a:solidFill>
                  <a:srgbClr val="000000"/>
                </a:solidFill>
                <a:latin typeface="Times New Roman, serif"/>
              </a:rPr>
              <a:t>5.Стол полукруглый на регулируемых ножках -2 шт.</a:t>
            </a:r>
            <a:endParaRPr lang="ru-RU" sz="2200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sz="2200" dirty="0">
                <a:solidFill>
                  <a:srgbClr val="000000"/>
                </a:solidFill>
                <a:latin typeface="Times New Roman, serif"/>
              </a:rPr>
              <a:t>6.Зеркало индивидуальное для 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логопедических занятий 15x21 см - 6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7. Стулья детские – 6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8. Стулья мягкие - 4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9. Компьютер-1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10. Логопедический массажный мячик-4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11. Массажер «Чудо - валик» -4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12.Устройство для помощи в обучении правильному речевому дыханию «Носовая флейта» -4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13.Зажим для носа мягкий -4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15003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425363-AC47-497B-BAFC-B3B2F17E8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89560"/>
            <a:ext cx="11689079" cy="109728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r"/>
            <a:r>
              <a:rPr lang="ru-RU" sz="2800" b="1" dirty="0">
                <a:solidFill>
                  <a:schemeClr val="bg1"/>
                </a:solidFill>
              </a:rPr>
              <a:t>Приложение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Вариант оформления паспорта логопедического кабинета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BEBB328-6576-4104-97C8-E924A3AD2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1661160"/>
            <a:ext cx="10972800" cy="4465319"/>
          </a:xfrm>
          <a:solidFill>
            <a:schemeClr val="tx1"/>
          </a:solidFill>
        </p:spPr>
        <p:txBody>
          <a:bodyPr/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Оснащение кабинета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14.Язычок гудок «Клоун» -2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15.Набор дудочек -2шт.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16. Устройство для развития речевого дыхания –«губы свисток» -4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17. Игрушка для развития речевого дыхания «Летающий шарик» -4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18. Резиновый муляж ротовой полости для логопедических занятий -1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19. Мячик с резинками для развития моторики у ребенка -1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20. Игрушка для развития мелкой моторики "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Капитошка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" -2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57345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D50A92-5F93-4BCC-B9A6-22E13DB23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25" y="265125"/>
            <a:ext cx="11808975" cy="117663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90671EA9-4C38-4E18-8BDD-9E9145929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025" y="1706880"/>
            <a:ext cx="11504175" cy="4541519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0000"/>
                </a:solidFill>
                <a:latin typeface="Times New Roman, serif"/>
              </a:rPr>
              <a:t>Документация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ctr"/>
            <a:r>
              <a:rPr lang="ru-RU" b="1" i="1" dirty="0">
                <a:solidFill>
                  <a:srgbClr val="000000"/>
                </a:solidFill>
                <a:latin typeface="Times New Roman, serif"/>
              </a:rPr>
              <a:t>I. Нормативно-правовые документы Федерального уровня (электронный носитель)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Закон РФ «Об образовании» (с изменениями и дополнениями).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Постановление Главного государственного санитарного врача РФ от 26 марта 2003г. № 24 «О введении в действие санитарно-эпидемиологических правил и нормативов СанПиН 2.4.1.1249-03».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Положение Конвенции о правах ребёнка.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Конституция Российской Федерации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Положение о правах и нормах охраны труда, техники безопасности и противопожарной защиты.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Постановление Правительства РФ «Об утверждении Сан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Пин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2.4.2.28-10 «Санитарно-эпидемиологические требования к условиям и организации обучения в общеобразовательных учреждениях» от 29.12. 2010 № 189 (Извлечение).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78155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BAF3624-F67E-4485-ABBE-1A9451754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025" y="1478280"/>
            <a:ext cx="11565135" cy="5114595"/>
          </a:xfrm>
          <a:solidFill>
            <a:schemeClr val="tx1"/>
          </a:solidFill>
        </p:spPr>
        <p:txBody>
          <a:bodyPr>
            <a:normAutofit fontScale="85000" lnSpcReduction="20000"/>
          </a:bodyPr>
          <a:lstStyle/>
          <a:p>
            <a:pPr algn="ctr"/>
            <a:r>
              <a:rPr lang="ru-RU" b="1" i="1" dirty="0">
                <a:solidFill>
                  <a:srgbClr val="000000"/>
                </a:solidFill>
                <a:latin typeface="Times New Roman, serif"/>
              </a:rPr>
              <a:t>II. Нормативно-правовое обеспечение деятельности учителя-логопеда общеобразовательной школы (электронный носитель)</a:t>
            </a:r>
            <a:br>
              <a:rPr lang="ru-RU" dirty="0">
                <a:solidFill>
                  <a:srgbClr val="000000"/>
                </a:solidFill>
                <a:latin typeface="Open Sans"/>
              </a:rPr>
            </a:b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Трудовой Кодекс РФ от 30 декабря 2001 г. № 197-ФЗ (в редакции Федерального закона от 30 июня 2006 г. № 90-ФЗ) (Извлечение)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Постановление Правительства РФ от 3 апреля 2003 г. № 191 "О продолжительности рабочего времени (норме часов педагогической работы за ставку заработной платы) педагогических работников образовательных учреждений" (с изменениями, внесенными постановлением Правительства РФ от 1 февраля 2005 г. № 49 "Об изменении и признании утратившими силу некоторых актов Правительства Российской Федерации") (Извлечение)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Приказ Министерства образования и науки Российской Федерации от 27 марта 2006 г. № 69 «Об особенностях режима рабочего времени и времени отдыха педагогических и других работников образовательных учреждений» (Извлечение)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Закон РФ «Об образовании» (Извлечение)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Постановление Правительства РФ от 29.10.2002 N 781 «О списках работ, профессий, должностей, специальностей и учреждений, с учетом которых досрочно назначается трудовая пенсия» (Извлечение)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Постановление Правительства РФ от 01.10.2002 N 724 «О продолжительности ежегодного основного удлиненного оплачиваемого отпуска, предоставляемого педагогическим работникам образовательных учреждений» (Извлечение)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Приказ Минобразования РФ от 07.12.2000 N 3570 Положение «Об утверждении положения о порядке и условиях предоставления педагогическим работникам образовательных учреждений длительного отпуска сроком до одного года» (Извлечение)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3FDDFA-2FAD-408C-9B00-5D7CD465F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25" y="265125"/>
            <a:ext cx="11808975" cy="984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9270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BAF3624-F67E-4485-ABBE-1A9451754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615440"/>
            <a:ext cx="10942320" cy="4632959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rgbClr val="000000"/>
                </a:solidFill>
                <a:latin typeface="Times New Roman, serif"/>
              </a:rPr>
              <a:t>III. Нормативно-правовое обеспечение профессиональной деятельности учителя-логопеда как сотрудника общеобразовательной школы (электронный носитель)</a:t>
            </a:r>
            <a:br>
              <a:rPr lang="ru-RU" dirty="0">
                <a:solidFill>
                  <a:srgbClr val="000000"/>
                </a:solidFill>
                <a:latin typeface="Open Sans"/>
              </a:rPr>
            </a:b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Письмо Минобразования РФ от 14 декабря 2000 г. № 2 «Об организации работы логопедического пункта общеобразовательного учреждения».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Письмо Минобразования РФ от 22 января 1998 г. № 20-58-07 ин/20-4 «Об учителях-логопедах и педагогах-психологах учреждений образования».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Инструктивно-методическое письмо «О работе учителя-логопеда при общеобразовательной школе». Ястребова А.В., Бессонова Т.П., М.,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Когито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-Центр, 1996 (По заказу Министерства образования РФ). (Извлечения)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3FDDFA-2FAD-408C-9B00-5D7CD465F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25" y="265125"/>
            <a:ext cx="11808975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75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BAF3624-F67E-4485-ABBE-1A9451754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025" y="990601"/>
            <a:ext cx="11549895" cy="5602274"/>
          </a:xfrm>
          <a:solidFill>
            <a:schemeClr val="tx1"/>
          </a:solidFill>
        </p:spPr>
        <p:txBody>
          <a:bodyPr>
            <a:normAutofit fontScale="32500" lnSpcReduction="20000"/>
          </a:bodyPr>
          <a:lstStyle/>
          <a:p>
            <a:pPr algn="ctr"/>
            <a:r>
              <a:rPr lang="ru-RU" sz="6200" b="1" dirty="0">
                <a:solidFill>
                  <a:srgbClr val="000000"/>
                </a:solidFill>
                <a:latin typeface="Times New Roman, serif"/>
              </a:rPr>
              <a:t>Внутренняя документация учителя-логопеда</a:t>
            </a:r>
            <a:endParaRPr lang="ru-RU" sz="6200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sz="6200" dirty="0">
                <a:solidFill>
                  <a:srgbClr val="000000"/>
                </a:solidFill>
                <a:latin typeface="Times New Roman, serif"/>
              </a:rPr>
              <a:t>Журнал обследования речевого развития детей и динамических наблюдений за состоянием речи детей, зачисленных на логопедические занятия.</a:t>
            </a:r>
            <a:endParaRPr lang="ru-RU" sz="6200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sz="6200" dirty="0">
                <a:solidFill>
                  <a:srgbClr val="000000"/>
                </a:solidFill>
                <a:latin typeface="Times New Roman, serif"/>
              </a:rPr>
              <a:t>Журнал учёта посещаемости групповых и индивидуальных занятий с детьми.</a:t>
            </a:r>
            <a:endParaRPr lang="ru-RU" sz="6200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sz="6200" dirty="0">
                <a:solidFill>
                  <a:srgbClr val="000000"/>
                </a:solidFill>
                <a:latin typeface="Times New Roman, serif"/>
              </a:rPr>
              <a:t>Индивидуальные карты речевого развития учащихся детей.</a:t>
            </a:r>
            <a:endParaRPr lang="ru-RU" sz="6200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sz="6200" dirty="0">
                <a:solidFill>
                  <a:srgbClr val="000000"/>
                </a:solidFill>
                <a:latin typeface="Times New Roman, serif"/>
              </a:rPr>
              <a:t>Годовой план работы учителя-логопеда.</a:t>
            </a:r>
            <a:endParaRPr lang="ru-RU" sz="6200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sz="6200" dirty="0">
                <a:solidFill>
                  <a:srgbClr val="000000"/>
                </a:solidFill>
                <a:latin typeface="Times New Roman, serif"/>
              </a:rPr>
              <a:t>Рабочая программа и перспективный план работы учителя логопеда на учебный год с различными группами учащихся.</a:t>
            </a:r>
            <a:endParaRPr lang="ru-RU" sz="6200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sz="6200" dirty="0">
                <a:solidFill>
                  <a:srgbClr val="000000"/>
                </a:solidFill>
                <a:latin typeface="Times New Roman, serif"/>
              </a:rPr>
              <a:t>Циклограмма работы учителя-логопеда.</a:t>
            </a:r>
            <a:endParaRPr lang="ru-RU" sz="6200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sz="6200" dirty="0">
                <a:solidFill>
                  <a:srgbClr val="000000"/>
                </a:solidFill>
                <a:latin typeface="Times New Roman, serif"/>
              </a:rPr>
              <a:t>Расписание индивидуальных и фронтальных занятий с детьми.</a:t>
            </a:r>
            <a:endParaRPr lang="ru-RU" sz="6200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sz="6200" dirty="0">
                <a:solidFill>
                  <a:srgbClr val="000000"/>
                </a:solidFill>
                <a:latin typeface="Times New Roman, serif"/>
              </a:rPr>
              <a:t>Рабочие тетради учащихся.</a:t>
            </a:r>
            <a:endParaRPr lang="ru-RU" sz="6200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sz="6200" dirty="0">
                <a:solidFill>
                  <a:srgbClr val="000000"/>
                </a:solidFill>
                <a:latin typeface="Times New Roman, serif"/>
              </a:rPr>
              <a:t>Тетради для домашних заданий учащимся с нарушениями звукопроизношения (у детей).</a:t>
            </a:r>
            <a:endParaRPr lang="ru-RU" sz="6200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sz="6200" dirty="0">
                <a:solidFill>
                  <a:srgbClr val="000000"/>
                </a:solidFill>
                <a:latin typeface="Times New Roman, serif"/>
              </a:rPr>
              <a:t>Годовые отчёты о проделанной работе.</a:t>
            </a:r>
            <a:endParaRPr lang="ru-RU" sz="6200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sz="6200" dirty="0">
                <a:solidFill>
                  <a:srgbClr val="000000"/>
                </a:solidFill>
                <a:latin typeface="Times New Roman, serif"/>
              </a:rPr>
              <a:t>Паспорт логопедического кабинета.</a:t>
            </a:r>
            <a:endParaRPr lang="ru-RU" sz="6200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sz="6200" dirty="0">
                <a:solidFill>
                  <a:srgbClr val="000000"/>
                </a:solidFill>
                <a:latin typeface="Times New Roman, serif"/>
              </a:rPr>
              <a:t>Рабочий журнал учителя-логопеда</a:t>
            </a:r>
            <a:endParaRPr lang="ru-RU" sz="6200" dirty="0">
              <a:solidFill>
                <a:srgbClr val="000000"/>
              </a:solidFill>
              <a:latin typeface="Open Sans"/>
            </a:endParaRPr>
          </a:p>
          <a:p>
            <a:br>
              <a:rPr lang="ru-RU" dirty="0"/>
            </a:b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3FDDFA-2FAD-408C-9B00-5D7CD465F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25" y="0"/>
            <a:ext cx="11808975" cy="87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063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BAF3624-F67E-4485-ABBE-1A9451754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30680"/>
            <a:ext cx="11170920" cy="4693920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, serif"/>
              </a:rPr>
              <a:t>Коррекционно-развивающая среда логопедического кабинета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b="1" i="1" dirty="0">
                <a:solidFill>
                  <a:srgbClr val="000000"/>
                </a:solidFill>
                <a:latin typeface="Times New Roman, serif"/>
              </a:rPr>
              <a:t>Формирование звукопроизношения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1. Артикуляционные упражнения (пособия)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2. Профили звуков (папка)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3. Автоматизация звуков в словах, предложениях, текстах. Вводим звуки в речь.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4. Пособия для работы над речевым дыханием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5. Предметные картинки на все изучаемые звуки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6. Альбомы на автоматизацию поставленных звуков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7. Тексты на автоматизацию поставленных звуков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8. Логопедическое лото для автоматизации поставленных звуков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3FDDFA-2FAD-408C-9B00-5D7CD465F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25" y="265125"/>
            <a:ext cx="11808975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5403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BAF3624-F67E-4485-ABBE-1A9451754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026" y="1584960"/>
            <a:ext cx="11397494" cy="4663439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just"/>
            <a:r>
              <a:rPr lang="ru-RU" b="1" i="1" dirty="0">
                <a:solidFill>
                  <a:schemeClr val="bg1"/>
                </a:solidFill>
                <a:latin typeface="Times New Roman, serif"/>
              </a:rPr>
              <a:t>Развитие слухового внимания (неречевые звуки)</a:t>
            </a:r>
            <a:endParaRPr lang="ru-RU" dirty="0">
              <a:solidFill>
                <a:schemeClr val="bg1"/>
              </a:solidFill>
            </a:endParaRPr>
          </a:p>
          <a:p>
            <a:pPr algn="just"/>
            <a:r>
              <a:rPr lang="ru-RU" dirty="0">
                <a:solidFill>
                  <a:schemeClr val="bg1"/>
                </a:solidFill>
                <a:latin typeface="Times New Roman, serif"/>
              </a:rPr>
              <a:t>1. Звучащие игрушки: дудочка, погремушки, колокольчики, игрушки-пищалки.</a:t>
            </a:r>
            <a:endParaRPr lang="ru-RU" dirty="0">
              <a:solidFill>
                <a:schemeClr val="bg1"/>
              </a:solidFill>
            </a:endParaRPr>
          </a:p>
          <a:p>
            <a:pPr algn="just"/>
            <a:r>
              <a:rPr lang="ru-RU" dirty="0">
                <a:solidFill>
                  <a:schemeClr val="bg1"/>
                </a:solidFill>
                <a:latin typeface="Times New Roman, serif"/>
              </a:rPr>
              <a:t>2. Коробочки с сыпучими наполнителями, издающими различные шумы (горох, фасоль, крупа, мука).</a:t>
            </a:r>
            <a:endParaRPr lang="ru-RU" dirty="0">
              <a:solidFill>
                <a:schemeClr val="bg1"/>
              </a:solidFill>
            </a:endParaRPr>
          </a:p>
          <a:p>
            <a:pPr algn="just"/>
            <a:endParaRPr lang="ru-RU" dirty="0">
              <a:solidFill>
                <a:schemeClr val="bg1"/>
              </a:solidFill>
            </a:endParaRPr>
          </a:p>
          <a:p>
            <a:pPr algn="just"/>
            <a:r>
              <a:rPr lang="ru-RU" b="1" i="1" dirty="0">
                <a:solidFill>
                  <a:schemeClr val="bg1"/>
                </a:solidFill>
                <a:latin typeface="Times New Roman, serif"/>
              </a:rPr>
              <a:t>Формирование фонематического слуха и восприятия</a:t>
            </a:r>
            <a:endParaRPr lang="ru-RU" dirty="0">
              <a:solidFill>
                <a:schemeClr val="bg1"/>
              </a:solidFill>
            </a:endParaRPr>
          </a:p>
          <a:p>
            <a:pPr algn="just"/>
            <a:r>
              <a:rPr lang="ru-RU" dirty="0">
                <a:solidFill>
                  <a:schemeClr val="bg1"/>
                </a:solidFill>
                <a:latin typeface="Times New Roman, serif"/>
              </a:rPr>
              <a:t>1. Сигнальные кружки на дифференциацию звуков</a:t>
            </a:r>
            <a:endParaRPr lang="ru-RU" dirty="0">
              <a:solidFill>
                <a:schemeClr val="bg1"/>
              </a:solidFill>
            </a:endParaRPr>
          </a:p>
          <a:p>
            <a:pPr algn="just"/>
            <a:r>
              <a:rPr lang="ru-RU" dirty="0">
                <a:solidFill>
                  <a:schemeClr val="bg1"/>
                </a:solidFill>
                <a:latin typeface="Times New Roman, serif"/>
              </a:rPr>
              <a:t>2. Предметные картинки на дифференциацию звуков</a:t>
            </a:r>
            <a:endParaRPr lang="ru-RU" dirty="0">
              <a:solidFill>
                <a:schemeClr val="bg1"/>
              </a:solidFill>
            </a:endParaRPr>
          </a:p>
          <a:p>
            <a:pPr algn="just"/>
            <a:r>
              <a:rPr lang="ru-RU" dirty="0">
                <a:solidFill>
                  <a:schemeClr val="bg1"/>
                </a:solidFill>
                <a:latin typeface="Times New Roman, serif"/>
              </a:rPr>
              <a:t>3. Тексты на дифференциацию звуков</a:t>
            </a:r>
            <a:endParaRPr lang="ru-RU" dirty="0">
              <a:solidFill>
                <a:schemeClr val="bg1"/>
              </a:solidFill>
            </a:endParaRPr>
          </a:p>
          <a:p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3FDDFA-2FAD-408C-9B00-5D7CD465F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25" y="265125"/>
            <a:ext cx="11808975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50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9691E0-AD4C-47AB-9384-C36DF6DD6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1" y="452718"/>
            <a:ext cx="11643360" cy="1193202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Требования к коррекционно-развивающей среде в соответствии с ФГОС ДО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553EEF-28D9-4011-93D5-30B3F0742F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240" y="1859280"/>
            <a:ext cx="11521441" cy="438911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Коррекционно-развивающая среда обеспечивает:</a:t>
            </a:r>
          </a:p>
          <a:p>
            <a:r>
              <a:rPr lang="ru-RU" dirty="0"/>
              <a:t>•</a:t>
            </a:r>
            <a:r>
              <a:rPr lang="ru-RU" b="1" dirty="0"/>
              <a:t>максимальную реализацию коррекционно-образовательного потенциала пространства</a:t>
            </a:r>
            <a:r>
              <a:rPr lang="ru-RU" dirty="0"/>
              <a:t>, материалов, оборудования и инвентаря для развития детей дошкольного возраста в соответствии с особенностями каждого возрастного этапа, охраны и укрепления их здоровья, учета особенностей и коррекции недостатков их развития;</a:t>
            </a:r>
          </a:p>
          <a:p>
            <a:r>
              <a:rPr lang="ru-RU" dirty="0"/>
              <a:t>• </a:t>
            </a:r>
            <a:r>
              <a:rPr lang="ru-RU" b="1" dirty="0"/>
              <a:t>возможность общения и совместной деятельности детей с нормой в развитии и детей с речевыми и  иными нарушениями </a:t>
            </a:r>
            <a:r>
              <a:rPr lang="ru-RU" dirty="0"/>
              <a:t>(в том числе детей разного возраста), двигательной активности детей, а также возможности для уединения;</a:t>
            </a:r>
          </a:p>
          <a:p>
            <a:r>
              <a:rPr lang="ru-RU" dirty="0"/>
              <a:t>• реализацию различных образовательных программ; в случае организации инклюзивного образования - необходимые для него условия; учет возрастных особенностей детей.</a:t>
            </a:r>
          </a:p>
          <a:p>
            <a:r>
              <a:rPr lang="ru-RU" dirty="0"/>
              <a:t>• среда должна быть содержательно-насыщенной, трансформируемой, полифункциональной, вариативной, доступной и безопасной.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22419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3FDDFA-2FAD-408C-9B00-5D7CD465F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25" y="265125"/>
            <a:ext cx="11808975" cy="1176630"/>
          </a:xfrm>
          <a:prstGeom prst="rect">
            <a:avLst/>
          </a:prstGeom>
        </p:spPr>
      </p:pic>
      <p:sp>
        <p:nvSpPr>
          <p:cNvPr id="2" name="Объект 1">
            <a:extLst>
              <a:ext uri="{FF2B5EF4-FFF2-40B4-BE49-F238E27FC236}">
                <a16:creationId xmlns:a16="http://schemas.microsoft.com/office/drawing/2014/main" id="{CC772967-32DB-4CFD-876D-2BDD179C2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920" y="1889760"/>
            <a:ext cx="11094720" cy="4358639"/>
          </a:xfrm>
          <a:solidFill>
            <a:schemeClr val="tx1"/>
          </a:solidFill>
        </p:spPr>
        <p:txBody>
          <a:bodyPr/>
          <a:lstStyle/>
          <a:p>
            <a:pPr algn="just"/>
            <a:r>
              <a:rPr lang="ru-RU" b="1" i="1" dirty="0">
                <a:solidFill>
                  <a:srgbClr val="000000"/>
                </a:solidFill>
                <a:latin typeface="Times New Roman, serif"/>
              </a:rPr>
              <a:t>Грамота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1. Магнитная азбука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2. Схемы для анализа предложений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3. Наборы предметных картинок для деления слов на слоги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4. Касса букв и слогов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5. Рабочие тетради, простые карандаши, ручки для «печатания» букв, слогов, слов, предложений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6. Настенные пособия «Азбука», «Буквы-прописи», «Город звуков».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r>
              <a:rPr lang="ru-RU" b="1" i="1" dirty="0">
                <a:solidFill>
                  <a:schemeClr val="bg1"/>
                </a:solidFill>
              </a:rPr>
              <a:t>Работа над словарем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картинки на лексические темы: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725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BAF3624-F67E-4485-ABBE-1A9451754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84960"/>
            <a:ext cx="10728960" cy="4815840"/>
          </a:xfrm>
          <a:solidFill>
            <a:schemeClr val="tx1"/>
          </a:solidFill>
        </p:spPr>
        <p:txBody>
          <a:bodyPr>
            <a:normAutofit lnSpcReduction="10000"/>
          </a:bodyPr>
          <a:lstStyle/>
          <a:p>
            <a:pPr algn="just"/>
            <a:br>
              <a:rPr lang="ru-RU" b="1" i="1" dirty="0">
                <a:solidFill>
                  <a:srgbClr val="000000"/>
                </a:solidFill>
                <a:latin typeface="Times New Roman, serif"/>
              </a:rPr>
            </a:br>
            <a:r>
              <a:rPr lang="ru-RU" b="1" i="1" dirty="0">
                <a:solidFill>
                  <a:srgbClr val="000000"/>
                </a:solidFill>
                <a:latin typeface="Times New Roman, serif"/>
              </a:rPr>
              <a:t>Грамматический строй речи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1. Схемы предлогов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2. Пособия на составление предложений с простыми и сложными предлогами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3. Пособия на согласование частей речи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4. Деформированные тексты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br>
              <a:rPr lang="ru-RU" dirty="0">
                <a:solidFill>
                  <a:srgbClr val="000000"/>
                </a:solidFill>
                <a:latin typeface="Open Sans"/>
              </a:rPr>
            </a:b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b="1" dirty="0">
                <a:solidFill>
                  <a:srgbClr val="000000"/>
                </a:solidFill>
                <a:latin typeface="Times New Roman, serif"/>
              </a:rPr>
              <a:t>Развитие связной речи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1. Серия сюжетных картинок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2. Сюжетные картинки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3. Предметные картинки для составления сравнительных и описательных рассказов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3FDDFA-2FAD-408C-9B00-5D7CD465F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25" y="265125"/>
            <a:ext cx="11808975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5024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BAF3624-F67E-4485-ABBE-1A9451754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192" y="1786231"/>
            <a:ext cx="10387648" cy="4806644"/>
          </a:xfrm>
          <a:solidFill>
            <a:schemeClr val="tx1"/>
          </a:solidFill>
        </p:spPr>
        <p:txBody>
          <a:bodyPr>
            <a:normAutofit lnSpcReduction="10000"/>
          </a:bodyPr>
          <a:lstStyle/>
          <a:p>
            <a:pPr algn="just"/>
            <a:r>
              <a:rPr lang="ru-RU" b="1" i="1" dirty="0">
                <a:solidFill>
                  <a:srgbClr val="000000"/>
                </a:solidFill>
                <a:latin typeface="Times New Roman, serif"/>
              </a:rPr>
              <a:t>Развитие мелкой моторики (личные или изготовленные самостоятельно учителем-логопедом)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1. Бусы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2. Шнуровки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3. Счётные палочки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4. Мозаики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5. Разноцветные прищепки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6. Массажные мячики, мячи-ежи, эспандер, тренажер для массажа пальцев и ладоней рук «Шарики су –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джок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»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7. Пластилин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8. Трафареты для штриховки (на все лексические темы)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9. Цветные карандаши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3FDDFA-2FAD-408C-9B00-5D7CD465F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25" y="265125"/>
            <a:ext cx="11808975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7414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BAF3624-F67E-4485-ABBE-1A9451754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840" y="1722120"/>
            <a:ext cx="11049000" cy="4870755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0000"/>
                </a:solidFill>
                <a:latin typeface="Times New Roman, serif"/>
              </a:rPr>
              <a:t>Развитие речевого дыхания.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1. Наборы бабочек, снежинок, самолетов, султанчиков, вертушек.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2. Воздушные шары, мыльные пузыри, трубочки, ватные шарики, теннисные мячики, перышки.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3. Игры: «Загони мяч в ворота», «Сдуй снежинку с варежки», «Буря в коробке»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b="1" i="1" dirty="0">
                <a:solidFill>
                  <a:srgbClr val="000000"/>
                </a:solidFill>
                <a:latin typeface="Times New Roman, serif"/>
              </a:rPr>
              <a:t>Развитие восприятия (цвет, форма, величина).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1. Парные картинки.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2. Ленты, веревки, шнурки, нитки, карандаши, полоски разной длины.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3. Счетные палочки для выкладывания фигур.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4. Настенные пособия плоскостных и объемных геометрических фигур.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5. Дидактические игры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3FDDFA-2FAD-408C-9B00-5D7CD465F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25" y="265125"/>
            <a:ext cx="11808975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218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BAF3624-F67E-4485-ABBE-1A9451754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120" y="1722120"/>
            <a:ext cx="11033760" cy="4526279"/>
          </a:xfrm>
          <a:solidFill>
            <a:schemeClr val="tx1"/>
          </a:solidFill>
        </p:spPr>
        <p:txBody>
          <a:bodyPr/>
          <a:lstStyle/>
          <a:p>
            <a:pPr algn="just"/>
            <a:r>
              <a:rPr lang="ru-RU" sz="2800" b="1" i="1" dirty="0">
                <a:solidFill>
                  <a:srgbClr val="000000"/>
                </a:solidFill>
                <a:latin typeface="Times New Roman, serif"/>
              </a:rPr>
              <a:t>Развитие ориентировки во времени.</a:t>
            </a:r>
            <a:endParaRPr lang="ru-RU" sz="2800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sz="2800" dirty="0">
                <a:solidFill>
                  <a:srgbClr val="000000"/>
                </a:solidFill>
                <a:latin typeface="Times New Roman, serif"/>
              </a:rPr>
              <a:t>1. Картины-пейзажи разных времен года.</a:t>
            </a:r>
            <a:endParaRPr lang="ru-RU" sz="2800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sz="2800" dirty="0">
                <a:solidFill>
                  <a:srgbClr val="000000"/>
                </a:solidFill>
                <a:latin typeface="Times New Roman, serif"/>
              </a:rPr>
              <a:t>2. Режим дня в картинках: утро, день, вечер, ночь.</a:t>
            </a:r>
            <a:endParaRPr lang="ru-RU" sz="2800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sz="2800" dirty="0">
                <a:solidFill>
                  <a:srgbClr val="000000"/>
                </a:solidFill>
                <a:latin typeface="Times New Roman, serif"/>
              </a:rPr>
              <a:t>3. Набор картинок с изображением различных действий людей (детей) и природных явлений в разные времена года, части суток.</a:t>
            </a:r>
            <a:endParaRPr lang="ru-RU" sz="2800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3FDDFA-2FAD-408C-9B00-5D7CD465F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25" y="265125"/>
            <a:ext cx="11808975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7043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BAF3624-F67E-4485-ABBE-1A945175439B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>
            <a:normAutofit lnSpcReduction="10000"/>
          </a:bodyPr>
          <a:lstStyle/>
          <a:p>
            <a:pPr algn="just"/>
            <a:r>
              <a:rPr lang="ru-RU" b="1" i="1" dirty="0">
                <a:solidFill>
                  <a:srgbClr val="000000"/>
                </a:solidFill>
                <a:latin typeface="Times New Roman, serif"/>
              </a:rPr>
              <a:t>Развитие мышления, зрительного внимания, памяти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1. Разрезные картинки различной конфигурации (2, 3, 4 и более частей); сборные картинки - паззлы.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2. Разборные игрушки: матрешки, пирамидка.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3. «Чудесный мешочек».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4. «Зашумленные» картинки.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5. Игры: «Исключение четвертого лишнего», «Чего недостает? », «Что не дорисовал художник? », «Чем похожи, чем отличаются? », «Найди фрагменты картинки, изображенные вверху», «Найди одинаковые».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6. Классификаторы для выполнения заданий на классификацию, обобщение.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7. Набор картинок «Нелепицы».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3FDDFA-2FAD-408C-9B00-5D7CD465F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25" y="265125"/>
            <a:ext cx="11808975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094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BAF3624-F67E-4485-ABBE-1A9451754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025" y="1615440"/>
            <a:ext cx="11671815" cy="4977435"/>
          </a:xfrm>
          <a:solidFill>
            <a:schemeClr val="tx1"/>
          </a:solidFill>
        </p:spPr>
        <p:txBody>
          <a:bodyPr>
            <a:normAutofit fontScale="85000" lnSpcReduction="20000"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, serif"/>
              </a:rPr>
              <a:t>Методическая и специальная литература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1. Диагностический комплект. Логопедическое обследование младших школьников. Часть 1 (1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шт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)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2. Учение без мучения. Коррекция дисграфии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Зегебарт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Г. - тома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3.Волшебные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обводилки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. Формирование графомоторных навыков. Комплект коррекционно-развивающих материалов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Зегебарт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Г.М. -1 шт.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4.Логопедические картинки для автоматизации звука «Р»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5.Логопедические картинки для автоматизации звука "З"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6.Логопедические картинки для автоматизации звука "С"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7.Логопедические картинки для автоматизации звука "Ж"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8.Логопедические картинки для автоматизации звука "Л"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9.Логопедические картинки для автоматизации звука "Ф"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10.Логопедические картинки для автоматизации звука "Ц"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11.Логопедические картинки для автоматизации звука "Ч"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12.Логопедические картинки для автоматизации звука "Ш"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13.Логопедические картинки для автоматизации звуков "Щ и Х"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3FDDFA-2FAD-408C-9B00-5D7CD465F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25" y="265125"/>
            <a:ext cx="11808975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3481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BAF3624-F67E-4485-ABBE-1A9451754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026" y="1432560"/>
            <a:ext cx="11808974" cy="5160315"/>
          </a:xfrm>
          <a:solidFill>
            <a:schemeClr val="tx1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0000"/>
                </a:solidFill>
                <a:latin typeface="Times New Roman, serif"/>
              </a:rPr>
              <a:t>Библиотека кабинета представлена личным фондом учителя-логопеда в электронном виде.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Бородич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А.М. Методика развития речи детей.- М.: Просвещение, 1989, 96 стр.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Волкова Л.С.,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Лалаева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Р.И. Логопедия.- М.: Просвещение, 1989, 147 стр.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Волкова Л.С., Селивёрстов В.И. Хрестоматия по логопедии.- М.: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Владос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, 1997, 107 стр.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Ефименкова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Л.Н. Коррекция устной и письменной речи учащихся начальных классов.- М.: Просвещение, 1989, 105 стр.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Ефименкова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Л.Н.,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Мисаренко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Г.Г. Организация и методы коррекционной работы логопеда на школьном логопункте.- М.: Просвещение, 1991, 100 стр.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Ефименкова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Л.Н., Садовникова И.Н. Исправление и предупреждение дисграфии у детей. - М.: Просвещение, 1989, 105 стр.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Кобзарева Л.Г., Резунова М.П., Юшина Г.Н. Коррекционная работа со школьниками с нерезко выраженным общим недоразвитием речи на первом этапе обучения. – Воронеж: Учитель, 2001, 103 стр.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Косинова Е.М. Уроки логопеда. – М.: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Эксмо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, 2005, 154 стр.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3FDDFA-2FAD-408C-9B00-5D7CD465F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25" y="265125"/>
            <a:ext cx="11808975" cy="106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3677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BAF3624-F67E-4485-ABBE-1A9451754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026" y="1432560"/>
            <a:ext cx="11808974" cy="5160315"/>
          </a:xfrm>
          <a:solidFill>
            <a:schemeClr val="tx1"/>
          </a:solidFill>
        </p:spPr>
        <p:txBody>
          <a:bodyPr>
            <a:normAutofit lnSpcReduction="10000"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, serif"/>
              </a:rPr>
              <a:t>Библиотека кабинета представлена личным фондом учителя-логопеда в электронном виде.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Милостивенко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Л.Г. Методические рекомендации по предупреждению ошибок и письма у детей.- Санкт-Петербург: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Стройлеспечать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, 1995, 86 стр.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Политова Н.И. Развитие речи учащихся начальных классов.- М.: Просвещение, 1990, 105 стр.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Пятак С.В. Читаю слова и предложения. – М.: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Эксмо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, 2008, 67 стр.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Рау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 Е.Ф., Рождественская В.И. Исправление недостатков произношения у школьников.- М.: Просвещение, 1989, 105 стр.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Садовникова И.Н. Нарушения письменной речи и их преодоление у младших школьников.- М.: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Владос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, 1977, 67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стр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Селиверстов В.И. Игры в логопедической работе с детьми.- М.: Просвещение, 1989, 100 стр.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Светлова И.К. Домашний логопед.- М.: </a:t>
            </a:r>
            <a:r>
              <a:rPr lang="ru-RU" dirty="0" err="1">
                <a:solidFill>
                  <a:srgbClr val="000000"/>
                </a:solidFill>
                <a:latin typeface="Times New Roman, serif"/>
              </a:rPr>
              <a:t>Эксмо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, 2005, 67 стр.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Филичева Т.Б., Чивилева Н.А., Чиркина Г.В. Основы логопедии.- М.: Просвещение, 1989, 105 стр.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, serif"/>
              </a:rPr>
              <a:t>Фомичева М.Ф.- Воспитания у детей правильного произношения.- М.: Просвещение, 1981, 56 стр.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3FDDFA-2FAD-408C-9B00-5D7CD465F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25" y="265125"/>
            <a:ext cx="11808975" cy="106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385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9691E0-AD4C-47AB-9384-C36DF6DD6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1180129" cy="1391322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Организуя коррекционно-развивающую среду логопедического кабинета, необходимо  руководствоваться следующими принципами:</a:t>
            </a:r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553EEF-28D9-4011-93D5-30B3F0742F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51" y="1844040"/>
            <a:ext cx="11180129" cy="4800600"/>
          </a:xfrm>
        </p:spPr>
        <p:txBody>
          <a:bodyPr>
            <a:normAutofit fontScale="92500"/>
          </a:bodyPr>
          <a:lstStyle/>
          <a:p>
            <a:endParaRPr lang="ru-RU" dirty="0"/>
          </a:p>
          <a:p>
            <a:r>
              <a:rPr lang="ru-RU" dirty="0"/>
              <a:t>1. </a:t>
            </a:r>
            <a:r>
              <a:rPr lang="ru-RU" b="1" dirty="0"/>
              <a:t>системность </a:t>
            </a:r>
            <a:r>
              <a:rPr lang="ru-RU" dirty="0"/>
              <a:t>(материал систематизирован, составлен паспорт кабинета с перечислением всего материала и оборудования);</a:t>
            </a:r>
          </a:p>
          <a:p>
            <a:r>
              <a:rPr lang="ru-RU" dirty="0"/>
              <a:t>2.  </a:t>
            </a:r>
            <a:r>
              <a:rPr lang="ru-RU" b="1" dirty="0"/>
              <a:t>доступность </a:t>
            </a:r>
            <a:r>
              <a:rPr lang="ru-RU" dirty="0"/>
              <a:t>(наглядно-дидактический  материал изготовлен и подобран с учетом возрастных и индивидуальных особенностей дошкольников);</a:t>
            </a:r>
          </a:p>
          <a:p>
            <a:r>
              <a:rPr lang="ru-RU" dirty="0"/>
              <a:t>3. вариативность (наглядно-дидактический материал и многие пособия </a:t>
            </a:r>
            <a:r>
              <a:rPr lang="ru-RU" dirty="0" err="1"/>
              <a:t>многовариативны</a:t>
            </a:r>
            <a:r>
              <a:rPr lang="ru-RU" dirty="0"/>
              <a:t> и могут использоваться на разных занятиях в разных вариантах);</a:t>
            </a:r>
          </a:p>
          <a:p>
            <a:r>
              <a:rPr lang="ru-RU" dirty="0"/>
              <a:t>4. </a:t>
            </a:r>
            <a:r>
              <a:rPr lang="ru-RU" b="1" dirty="0" err="1"/>
              <a:t>здоровьесбережение</a:t>
            </a:r>
            <a:r>
              <a:rPr lang="ru-RU" b="1" dirty="0"/>
              <a:t> </a:t>
            </a:r>
            <a:r>
              <a:rPr lang="ru-RU" dirty="0"/>
              <a:t>(имеется основное и дополнительное освещение(над индивидуальным зеркалом), проведена пожарная сигнализация, стены кабинета в светлых оттенках, имеются пособия для зарядки глаз, кабинет легко проветривается);</a:t>
            </a:r>
          </a:p>
          <a:p>
            <a:r>
              <a:rPr lang="ru-RU" dirty="0"/>
              <a:t>5. </a:t>
            </a:r>
            <a:r>
              <a:rPr lang="ru-RU" b="1" dirty="0"/>
              <a:t>достоверность информации;</a:t>
            </a:r>
          </a:p>
          <a:p>
            <a:r>
              <a:rPr lang="ru-RU" dirty="0"/>
              <a:t>6. </a:t>
            </a:r>
            <a:r>
              <a:rPr lang="ru-RU" b="1" dirty="0"/>
              <a:t>эстетичность</a:t>
            </a:r>
            <a:r>
              <a:rPr lang="ru-RU" dirty="0"/>
              <a:t>. наглядно – методические пособия и игры выполнены их современных материалов, ярких, легко обрабатывающих материалов, эстетически оформлены.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9515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B89E5C5-A037-45B3-9D37-3658914D4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CB93B0-521E-443D-9750-AFCFDDB3E8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DA1DAC79-DDBA-4382-9D43-6E5F685BE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5878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0880F10-995F-4F01-A83B-7ECDB7BE7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D49266-1F08-40F2-B0E1-1D919DCB57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AACA73D-178F-4CFC-99E3-9F4FCBBD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2DA5A96-4058-43AE-8278-CB3E62896A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7"/>
          <a:srcRect t="2524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52B1435E-BAB8-43AB-AF6A-C15D437DCB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79843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D16C713A-96C0-8C38-3EDB-639EF2E29A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2655" y="194341"/>
            <a:ext cx="5594349" cy="419576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FA23BAA-D40F-AC57-0CA5-9F93CBD0EF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4991" y="2424094"/>
            <a:ext cx="6009304" cy="40062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669CA88-847F-728A-DC49-C9A0F457038B}"/>
              </a:ext>
            </a:extLst>
          </p:cNvPr>
          <p:cNvSpPr txBox="1"/>
          <p:nvPr/>
        </p:nvSpPr>
        <p:spPr>
          <a:xfrm>
            <a:off x="6174657" y="870155"/>
            <a:ext cx="52897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Зона коррекции звукопроизношения логопедического кабинета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4B19B29-A2B1-4F65-22D8-F6656CB78C9F}"/>
              </a:ext>
            </a:extLst>
          </p:cNvPr>
          <p:cNvSpPr txBox="1"/>
          <p:nvPr/>
        </p:nvSpPr>
        <p:spPr>
          <a:xfrm>
            <a:off x="374853" y="4770790"/>
            <a:ext cx="444295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Образовательная зона логопедического кабинета </a:t>
            </a:r>
          </a:p>
        </p:txBody>
      </p:sp>
    </p:spTree>
    <p:extLst>
      <p:ext uri="{BB962C8B-B14F-4D97-AF65-F5344CB8AC3E}">
        <p14:creationId xmlns:p14="http://schemas.microsoft.com/office/powerpoint/2010/main" val="2503124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AB05E04-0C8C-7F91-E56A-9BC59140C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1466" y="2640268"/>
            <a:ext cx="5822211" cy="40554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832F90-882E-3B06-963A-A16D212030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23" y="255314"/>
            <a:ext cx="5822212" cy="43666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4BFD87-0AA3-C6E8-133B-3D20FCD22A18}"/>
              </a:ext>
            </a:extLst>
          </p:cNvPr>
          <p:cNvSpPr txBox="1"/>
          <p:nvPr/>
        </p:nvSpPr>
        <p:spPr>
          <a:xfrm>
            <a:off x="6538452" y="542920"/>
            <a:ext cx="494562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Методическая зона логопедического кабинета </a:t>
            </a:r>
          </a:p>
        </p:txBody>
      </p:sp>
    </p:spTree>
    <p:extLst>
      <p:ext uri="{BB962C8B-B14F-4D97-AF65-F5344CB8AC3E}">
        <p14:creationId xmlns:p14="http://schemas.microsoft.com/office/powerpoint/2010/main" val="1044772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7173706-E748-700C-DD88-FAED9A2E84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009" y="177577"/>
            <a:ext cx="4633616" cy="28507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B4CC8FB-BB9A-D2E4-4274-D9B6D2201D1A}"/>
              </a:ext>
            </a:extLst>
          </p:cNvPr>
          <p:cNvSpPr txBox="1"/>
          <p:nvPr/>
        </p:nvSpPr>
        <p:spPr>
          <a:xfrm>
            <a:off x="5594553" y="521109"/>
            <a:ext cx="52209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Информационная зона для педагогов и родителей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D510E3C-BBBB-4F9A-F914-D3A2E5402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111" y="1477997"/>
            <a:ext cx="6872748" cy="509601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F83A2FE-12D5-4DEB-6294-35FD848319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009" y="3213559"/>
            <a:ext cx="4633616" cy="336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119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2B076A-581C-959E-B798-0878B0542A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67" y="86032"/>
            <a:ext cx="5613606" cy="37424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7D5566C-484D-BB39-1BDA-4C967BCCF8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509" y="2623983"/>
            <a:ext cx="6115051" cy="40767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7AAE079-F8BF-6548-56A9-1FCB0B7CF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8360" y="3991895"/>
            <a:ext cx="3480620" cy="261046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7D3CB4D-578A-B5D1-E4A3-A819C21EC3AA}"/>
              </a:ext>
            </a:extLst>
          </p:cNvPr>
          <p:cNvSpPr txBox="1"/>
          <p:nvPr/>
        </p:nvSpPr>
        <p:spPr>
          <a:xfrm>
            <a:off x="6081561" y="1083695"/>
            <a:ext cx="49600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Зона ТСО логопедического кабинета </a:t>
            </a:r>
          </a:p>
        </p:txBody>
      </p:sp>
    </p:spTree>
    <p:extLst>
      <p:ext uri="{BB962C8B-B14F-4D97-AF65-F5344CB8AC3E}">
        <p14:creationId xmlns:p14="http://schemas.microsoft.com/office/powerpoint/2010/main" val="33114293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3600</Words>
  <Application>Microsoft Office PowerPoint</Application>
  <PresentationFormat>Широкоэкранный</PresentationFormat>
  <Paragraphs>272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4" baseType="lpstr">
      <vt:lpstr>Century Gothic</vt:lpstr>
      <vt:lpstr>Open Sans</vt:lpstr>
      <vt:lpstr>Times New Roman</vt:lpstr>
      <vt:lpstr>Times New Roman, serif</vt:lpstr>
      <vt:lpstr>Wingdings 3</vt:lpstr>
      <vt:lpstr>Ион</vt:lpstr>
      <vt:lpstr>КОРРЕКЦИОННО-РАЗВИВАЮЩАЯ СРЕДА ЛОГОПЕДИЧЕСКОГО КАБИНЕТА</vt:lpstr>
      <vt:lpstr>Понятие коррекционно-развивающей среды </vt:lpstr>
      <vt:lpstr>Требования к коррекционно-развивающей среде в соответствии с ФГОС ДО </vt:lpstr>
      <vt:lpstr>Организуя коррекционно-развивающую среду логопедического кабинета, необходимо  руководствоваться следующими принципами: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Зоны логопедического кабинета </vt:lpstr>
      <vt:lpstr>Зоны логопедического кабинета </vt:lpstr>
      <vt:lpstr>Литература:</vt:lpstr>
      <vt:lpstr>Приложение Вариант оформления паспорта логопедического кабинета</vt:lpstr>
      <vt:lpstr>Приложение Вариант оформления паспорта логопедического кабинета</vt:lpstr>
      <vt:lpstr>Приложение Вариант оформления паспорта логопедического кабинета</vt:lpstr>
      <vt:lpstr>Приложение Вариант оформления паспорта логопедического кабинета</vt:lpstr>
      <vt:lpstr>Приложение Вариант оформления паспорта логопедического кабинета</vt:lpstr>
      <vt:lpstr>Приложение Вариант оформления паспорта логопедического кабинета</vt:lpstr>
      <vt:lpstr>Приложение Вариант оформления паспорта логопедического кабинета</vt:lpstr>
      <vt:lpstr>Приложение Вариант оформления паспорта логопедического кабинета</vt:lpstr>
      <vt:lpstr>Приложение Вариант оформления паспорта логопедического кабинета</vt:lpstr>
      <vt:lpstr>Приложение Вариант оформления паспорта логопедического кабинета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КОРРЕКЦИОННО-РАЗВИВАЮЩАЯ СРЕДА ЛОГОПЕДИЧЕСКОГО КАБИНЕТА</dc:title>
  <dc:creator>Natalya Platohina</dc:creator>
  <cp:lastModifiedBy>Наталья Бердникова</cp:lastModifiedBy>
  <cp:revision>8</cp:revision>
  <dcterms:created xsi:type="dcterms:W3CDTF">2019-10-01T10:32:27Z</dcterms:created>
  <dcterms:modified xsi:type="dcterms:W3CDTF">2024-08-27T19:23:59Z</dcterms:modified>
</cp:coreProperties>
</file>